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sldIdLst>
    <p:sldId id="256" r:id="rId2"/>
    <p:sldId id="263" r:id="rId3"/>
    <p:sldId id="267" r:id="rId4"/>
    <p:sldId id="257" r:id="rId5"/>
    <p:sldId id="258" r:id="rId6"/>
    <p:sldId id="259" r:id="rId7"/>
    <p:sldId id="260" r:id="rId8"/>
    <p:sldId id="262" r:id="rId9"/>
    <p:sldId id="264" r:id="rId10"/>
    <p:sldId id="261" r:id="rId11"/>
    <p:sldId id="266" r:id="rId12"/>
    <p:sldId id="265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7" r:id="rId21"/>
    <p:sldId id="275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5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2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3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33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5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7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5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1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8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44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SQL WORKSHOP SERIES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Brought to you by RECESS and </a:t>
            </a:r>
            <a:r>
              <a:rPr lang="en-CA" dirty="0"/>
              <a:t>IEEE </a:t>
            </a:r>
            <a:r>
              <a:rPr lang="en-CA" dirty="0" smtClean="0"/>
              <a:t>Computer </a:t>
            </a:r>
            <a:r>
              <a:rPr lang="en-CA" dirty="0"/>
              <a:t>Chapter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93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Writing SQL Queries: </a:t>
            </a:r>
            <a:r>
              <a:rPr lang="en-CA" dirty="0" smtClean="0"/>
              <a:t>WHERE Keyword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SELECT * FROM cats WHERE condition</a:t>
            </a:r>
          </a:p>
          <a:p>
            <a:r>
              <a:rPr lang="en-CA" dirty="0"/>
              <a:t>Give me </a:t>
            </a:r>
            <a:r>
              <a:rPr lang="en-CA" dirty="0" smtClean="0"/>
              <a:t>all the columns from the table cats where condition is true</a:t>
            </a:r>
          </a:p>
          <a:p>
            <a:endParaRPr lang="en-CA" dirty="0"/>
          </a:p>
          <a:p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3335"/>
              </p:ext>
            </p:extLst>
          </p:nvPr>
        </p:nvGraphicFramePr>
        <p:xfrm>
          <a:off x="289381" y="2916931"/>
          <a:ext cx="11674198" cy="2837832"/>
        </p:xfrm>
        <a:graphic>
          <a:graphicData uri="http://schemas.openxmlformats.org/drawingml/2006/table">
            <a:tbl>
              <a:tblPr/>
              <a:tblGrid>
                <a:gridCol w="2582389"/>
                <a:gridCol w="4767895"/>
                <a:gridCol w="4323914"/>
              </a:tblGrid>
              <a:tr h="113025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 b="1" dirty="0">
                          <a:effectLst/>
                        </a:rPr>
                        <a:t>Operator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9C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b="1" dirty="0">
                          <a:effectLst/>
                        </a:rPr>
                        <a:t>Condition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9C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b="1">
                          <a:effectLst/>
                        </a:rPr>
                        <a:t>SQL Example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9CE"/>
                    </a:solidFill>
                  </a:tcPr>
                </a:tc>
              </a:tr>
              <a:tr h="271128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 dirty="0">
                          <a:effectLst/>
                        </a:rPr>
                        <a:t>=, !=, &lt; &lt;=, &gt;, &gt;=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>
                          <a:effectLst/>
                        </a:rPr>
                        <a:t>Standard numerical operators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 err="1" smtClean="0">
                          <a:effectLst/>
                        </a:rPr>
                        <a:t>columnName</a:t>
                      </a:r>
                      <a:r>
                        <a:rPr lang="en-CA" sz="2000" dirty="0">
                          <a:effectLst/>
                        </a:rPr>
                        <a:t> </a:t>
                      </a:r>
                      <a:r>
                        <a:rPr lang="en-CA" sz="2000" b="1" dirty="0">
                          <a:effectLst/>
                        </a:rPr>
                        <a:t>!=</a:t>
                      </a:r>
                      <a:r>
                        <a:rPr lang="en-CA" sz="2000" dirty="0">
                          <a:effectLst/>
                        </a:rPr>
                        <a:t> 4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</a:tr>
              <a:tr h="646037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 dirty="0">
                          <a:effectLst/>
                        </a:rPr>
                        <a:t>BETWEEN … AND …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Number is within range of two values (inclusive)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 err="1" smtClean="0">
                          <a:effectLst/>
                        </a:rPr>
                        <a:t>columnName</a:t>
                      </a:r>
                      <a:r>
                        <a:rPr lang="en-CA" sz="2000" dirty="0">
                          <a:effectLst/>
                        </a:rPr>
                        <a:t> </a:t>
                      </a:r>
                      <a:r>
                        <a:rPr lang="en-CA" sz="2000" b="1" dirty="0">
                          <a:effectLst/>
                        </a:rPr>
                        <a:t>BETWEEN</a:t>
                      </a:r>
                      <a:r>
                        <a:rPr lang="en-CA" sz="2000" dirty="0">
                          <a:effectLst/>
                        </a:rPr>
                        <a:t> 1.5 </a:t>
                      </a:r>
                      <a:r>
                        <a:rPr lang="en-CA" sz="2000" b="1" dirty="0">
                          <a:effectLst/>
                        </a:rPr>
                        <a:t>AND</a:t>
                      </a:r>
                      <a:r>
                        <a:rPr lang="en-CA" sz="2000" dirty="0">
                          <a:effectLst/>
                        </a:rPr>
                        <a:t> 10.5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46037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NOT BETWEEN … AND …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Number is not within range of two values (inclusive)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 err="1" smtClean="0">
                          <a:effectLst/>
                        </a:rPr>
                        <a:t>columnName</a:t>
                      </a:r>
                      <a:r>
                        <a:rPr lang="en-CA" sz="2000" dirty="0">
                          <a:effectLst/>
                        </a:rPr>
                        <a:t> </a:t>
                      </a:r>
                      <a:r>
                        <a:rPr lang="en-CA" sz="2000" b="1" dirty="0">
                          <a:effectLst/>
                        </a:rPr>
                        <a:t>NOT BETWEEN</a:t>
                      </a:r>
                      <a:r>
                        <a:rPr lang="en-CA" sz="2000" dirty="0">
                          <a:effectLst/>
                        </a:rPr>
                        <a:t> 1 </a:t>
                      </a:r>
                      <a:r>
                        <a:rPr lang="en-CA" sz="2000" b="1" dirty="0">
                          <a:effectLst/>
                        </a:rPr>
                        <a:t>AND</a:t>
                      </a:r>
                      <a:r>
                        <a:rPr lang="en-CA" sz="2000" dirty="0">
                          <a:effectLst/>
                        </a:rPr>
                        <a:t>10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</a:tr>
              <a:tr h="431804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IN (…)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 smtClean="0">
                          <a:effectLst/>
                        </a:rPr>
                        <a:t>Number exists </a:t>
                      </a:r>
                      <a:r>
                        <a:rPr lang="en-CA" sz="2000" dirty="0">
                          <a:effectLst/>
                        </a:rPr>
                        <a:t>in a list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 err="1" smtClean="0">
                          <a:effectLst/>
                        </a:rPr>
                        <a:t>columnName</a:t>
                      </a:r>
                      <a:r>
                        <a:rPr lang="it-IT" sz="2000" dirty="0">
                          <a:effectLst/>
                        </a:rPr>
                        <a:t> </a:t>
                      </a:r>
                      <a:r>
                        <a:rPr lang="it-IT" sz="2000" b="1" dirty="0">
                          <a:effectLst/>
                        </a:rPr>
                        <a:t>IN</a:t>
                      </a:r>
                      <a:r>
                        <a:rPr lang="it-IT" sz="2000" dirty="0">
                          <a:effectLst/>
                        </a:rPr>
                        <a:t> (2, 4, 6)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85362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NOT IN (…)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 smtClean="0">
                          <a:effectLst/>
                        </a:rPr>
                        <a:t>Number does </a:t>
                      </a:r>
                      <a:r>
                        <a:rPr lang="en-CA" sz="2000" dirty="0">
                          <a:effectLst/>
                        </a:rPr>
                        <a:t>not exist in a list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 err="1" smtClean="0">
                          <a:effectLst/>
                        </a:rPr>
                        <a:t>columnName</a:t>
                      </a:r>
                      <a:r>
                        <a:rPr lang="en-CA" sz="2000" dirty="0" smtClean="0">
                          <a:effectLst/>
                        </a:rPr>
                        <a:t> </a:t>
                      </a:r>
                      <a:r>
                        <a:rPr lang="en-CA" sz="2000" b="1" dirty="0" smtClean="0">
                          <a:effectLst/>
                        </a:rPr>
                        <a:t>NOT </a:t>
                      </a:r>
                      <a:r>
                        <a:rPr lang="en-CA" sz="2000" b="1" dirty="0">
                          <a:effectLst/>
                        </a:rPr>
                        <a:t>IN</a:t>
                      </a:r>
                      <a:r>
                        <a:rPr lang="en-CA" sz="2000" dirty="0">
                          <a:effectLst/>
                        </a:rPr>
                        <a:t> (1, 3, 5)</a:t>
                      </a:r>
                    </a:p>
                  </a:txBody>
                  <a:tcPr marL="4748" marR="4748" marT="4748" marB="4748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5F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33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Writing SQL Queries: </a:t>
            </a:r>
            <a:r>
              <a:rPr lang="en-CA" dirty="0" smtClean="0"/>
              <a:t>WHERE Keyword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35402"/>
          </a:xfrm>
        </p:spPr>
        <p:txBody>
          <a:bodyPr>
            <a:normAutofit/>
          </a:bodyPr>
          <a:lstStyle/>
          <a:p>
            <a:r>
              <a:rPr lang="en-CA" dirty="0" smtClean="0"/>
              <a:t>Example: SELECT * FROM cats WHERE age &lt; 7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r>
              <a:rPr lang="en-CA" b="1" dirty="0" smtClean="0"/>
              <a:t>Try </a:t>
            </a:r>
            <a:r>
              <a:rPr lang="en-CA" b="1" dirty="0"/>
              <a:t>it </a:t>
            </a:r>
            <a:r>
              <a:rPr lang="en-CA" b="1" dirty="0" smtClean="0"/>
              <a:t>yourself: </a:t>
            </a:r>
            <a:r>
              <a:rPr lang="en-CA" dirty="0"/>
              <a:t>Write a SELECT statement that </a:t>
            </a:r>
            <a:r>
              <a:rPr lang="en-CA" dirty="0" smtClean="0"/>
              <a:t>returns…</a:t>
            </a:r>
            <a:endParaRPr lang="en-CA" b="1" dirty="0"/>
          </a:p>
          <a:p>
            <a:pPr lvl="1"/>
            <a:r>
              <a:rPr lang="en-CA" dirty="0" smtClean="0"/>
              <a:t>All the data about cats that like belly rubs</a:t>
            </a:r>
          </a:p>
          <a:p>
            <a:pPr lvl="1"/>
            <a:r>
              <a:rPr lang="en-CA" dirty="0" smtClean="0"/>
              <a:t>The name and weight of the cats more than 4.5 (kg)</a:t>
            </a:r>
          </a:p>
          <a:p>
            <a:pPr lvl="1"/>
            <a:r>
              <a:rPr lang="en-CA" dirty="0" smtClean="0"/>
              <a:t>The name and weight of the cats </a:t>
            </a:r>
            <a:r>
              <a:rPr lang="en-CA" dirty="0"/>
              <a:t>more than 4.5 (kg</a:t>
            </a:r>
            <a:r>
              <a:rPr lang="en-CA" dirty="0" smtClean="0"/>
              <a:t>) but using NOT and  a different operator than before</a:t>
            </a:r>
          </a:p>
          <a:p>
            <a:pPr lvl="2"/>
            <a:r>
              <a:rPr lang="en-CA" dirty="0" smtClean="0"/>
              <a:t>HINT: Use NOT to inverse the result of an operator. Ex: </a:t>
            </a:r>
            <a:r>
              <a:rPr lang="en-CA" b="1" dirty="0" smtClean="0"/>
              <a:t>NOT </a:t>
            </a:r>
            <a:r>
              <a:rPr lang="en-CA" b="1" dirty="0" err="1" smtClean="0"/>
              <a:t>columnName</a:t>
            </a:r>
            <a:r>
              <a:rPr lang="en-CA" b="1" dirty="0" smtClean="0"/>
              <a:t> = 5</a:t>
            </a:r>
            <a:r>
              <a:rPr lang="en-CA" dirty="0" smtClean="0"/>
              <a:t> is the same as </a:t>
            </a:r>
            <a:r>
              <a:rPr lang="en-CA" b="1" dirty="0" err="1" smtClean="0"/>
              <a:t>columnName</a:t>
            </a:r>
            <a:r>
              <a:rPr lang="en-CA" b="1" dirty="0" smtClean="0"/>
              <a:t> != 5</a:t>
            </a:r>
          </a:p>
          <a:p>
            <a:pPr lvl="1"/>
            <a:r>
              <a:rPr lang="en-CA" dirty="0" smtClean="0"/>
              <a:t>The name and age  of the cats between 5 and 8 years old </a:t>
            </a:r>
            <a:r>
              <a:rPr lang="en-CA" dirty="0"/>
              <a:t>(inclusive)</a:t>
            </a:r>
            <a:endParaRPr lang="en-CA" dirty="0" smtClean="0"/>
          </a:p>
          <a:p>
            <a:pPr lvl="1"/>
            <a:r>
              <a:rPr lang="en-CA" dirty="0" smtClean="0"/>
              <a:t>All the data on cats that are 4, 7 and 11 years old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80333"/>
              </p:ext>
            </p:extLst>
          </p:nvPr>
        </p:nvGraphicFramePr>
        <p:xfrm>
          <a:off x="1208717" y="2267539"/>
          <a:ext cx="75102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8"/>
                <a:gridCol w="949198"/>
                <a:gridCol w="593154"/>
                <a:gridCol w="852488"/>
                <a:gridCol w="912432"/>
                <a:gridCol w="3789871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Color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Weight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Likes_Belly_Rubs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Marilyn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FALSE/Good luck with that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Leona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Ginger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3.8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TRUE/GIVE ME ALL THE BELLY RUBS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44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Answers:</a:t>
            </a:r>
            <a:br>
              <a:rPr lang="en-CA" dirty="0" smtClean="0"/>
            </a:br>
            <a:r>
              <a:rPr lang="en-CA" dirty="0" smtClean="0"/>
              <a:t>Write </a:t>
            </a:r>
            <a:r>
              <a:rPr lang="en-CA" dirty="0"/>
              <a:t>a SELECT statement that returns…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6240"/>
          </a:xfrm>
        </p:spPr>
        <p:txBody>
          <a:bodyPr>
            <a:normAutofit/>
          </a:bodyPr>
          <a:lstStyle/>
          <a:p>
            <a:r>
              <a:rPr lang="en-CA" b="1" dirty="0"/>
              <a:t>All the data about cats that like belly rubs</a:t>
            </a:r>
          </a:p>
          <a:p>
            <a:pPr lvl="1"/>
            <a:r>
              <a:rPr lang="en-CA" dirty="0" smtClean="0"/>
              <a:t>SELECT * FROM cats WHERE </a:t>
            </a:r>
            <a:r>
              <a:rPr lang="en-CA" dirty="0" err="1" smtClean="0"/>
              <a:t>likes_belly_rubs</a:t>
            </a:r>
            <a:r>
              <a:rPr lang="en-CA" dirty="0" smtClean="0"/>
              <a:t> = TRUE</a:t>
            </a:r>
          </a:p>
          <a:p>
            <a:r>
              <a:rPr lang="en-CA" b="1" dirty="0" smtClean="0"/>
              <a:t>The </a:t>
            </a:r>
            <a:r>
              <a:rPr lang="en-CA" b="1" dirty="0"/>
              <a:t>name and weight of the cats more than 4.5 (kg)</a:t>
            </a:r>
          </a:p>
          <a:p>
            <a:pPr lvl="1"/>
            <a:r>
              <a:rPr lang="en-CA" dirty="0" smtClean="0"/>
              <a:t>SELECT name, weight FROM cats WHERE weight &gt; 4.5</a:t>
            </a:r>
          </a:p>
          <a:p>
            <a:r>
              <a:rPr lang="en-CA" b="1" dirty="0"/>
              <a:t>The name and weight of the cats more than 4.5 (kg) but using NOT and  a different operator than before</a:t>
            </a:r>
            <a:endParaRPr lang="en-CA" b="1" dirty="0" smtClean="0"/>
          </a:p>
          <a:p>
            <a:pPr lvl="1"/>
            <a:r>
              <a:rPr lang="en-CA" dirty="0" smtClean="0"/>
              <a:t>SELECT name, weight FROM cats WHERE NOT weight &lt;= 4.5</a:t>
            </a:r>
          </a:p>
          <a:p>
            <a:r>
              <a:rPr lang="en-CA" b="1" dirty="0" smtClean="0"/>
              <a:t>The name and color of the cats between 5 and 8 years old (inclusive)</a:t>
            </a:r>
          </a:p>
          <a:p>
            <a:pPr lvl="1"/>
            <a:r>
              <a:rPr lang="en-CA" dirty="0" smtClean="0"/>
              <a:t>SELECT name, color FROM cats WHERE age BETWEEN 5 AND 8</a:t>
            </a:r>
          </a:p>
          <a:p>
            <a:r>
              <a:rPr lang="en-CA" b="1" dirty="0"/>
              <a:t>All the data on cats that are 4, 7 and </a:t>
            </a:r>
            <a:r>
              <a:rPr lang="en-CA" b="1" dirty="0" smtClean="0"/>
              <a:t>11 </a:t>
            </a:r>
            <a:r>
              <a:rPr lang="en-CA" b="1" dirty="0"/>
              <a:t>years </a:t>
            </a:r>
            <a:r>
              <a:rPr lang="en-CA" b="1" dirty="0" smtClean="0"/>
              <a:t>old</a:t>
            </a:r>
          </a:p>
          <a:p>
            <a:pPr lvl="1"/>
            <a:r>
              <a:rPr lang="en-CA" dirty="0" smtClean="0"/>
              <a:t>SELECT * FROM cats WHERE age IN (4, 7, 11)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807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Writing SQL Queries: WHERE Keyword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441500"/>
              </p:ext>
            </p:extLst>
          </p:nvPr>
        </p:nvGraphicFramePr>
        <p:xfrm>
          <a:off x="314632" y="1698782"/>
          <a:ext cx="11562736" cy="4225258"/>
        </p:xfrm>
        <a:graphic>
          <a:graphicData uri="http://schemas.openxmlformats.org/drawingml/2006/table">
            <a:tbl>
              <a:tblPr/>
              <a:tblGrid>
                <a:gridCol w="1448913"/>
                <a:gridCol w="5419023"/>
                <a:gridCol w="4694800"/>
              </a:tblGrid>
              <a:tr h="321504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 b="1" dirty="0">
                          <a:effectLst/>
                        </a:rPr>
                        <a:t>Operator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9C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b="1" dirty="0">
                          <a:effectLst/>
                        </a:rPr>
                        <a:t>Condition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9C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b="1">
                          <a:effectLst/>
                        </a:rPr>
                        <a:t>Example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9CE"/>
                    </a:solidFill>
                  </a:tcPr>
                </a:tc>
              </a:tr>
              <a:tr h="321504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=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>
                          <a:effectLst/>
                        </a:rPr>
                        <a:t>Case sensitive exact string </a:t>
                      </a:r>
                      <a:r>
                        <a:rPr lang="en-CA" sz="2000" dirty="0" smtClean="0">
                          <a:effectLst/>
                        </a:rPr>
                        <a:t>comparison (</a:t>
                      </a:r>
                      <a:r>
                        <a:rPr lang="en-CA" sz="2000" b="1" i="0" dirty="0" smtClean="0">
                          <a:solidFill>
                            <a:srgbClr val="111111"/>
                          </a:solidFill>
                          <a:effectLst/>
                        </a:rPr>
                        <a:t>single =</a:t>
                      </a:r>
                      <a:r>
                        <a:rPr lang="en-CA" sz="2000" dirty="0" smtClean="0">
                          <a:effectLst/>
                        </a:rPr>
                        <a:t>)</a:t>
                      </a:r>
                      <a:endParaRPr lang="en-CA" sz="2000" dirty="0">
                        <a:effectLst/>
                      </a:endParaRP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col_name </a:t>
                      </a:r>
                      <a:r>
                        <a:rPr lang="en-CA" sz="2000" b="1">
                          <a:effectLst/>
                        </a:rPr>
                        <a:t>=</a:t>
                      </a:r>
                      <a:r>
                        <a:rPr lang="en-CA" sz="2000">
                          <a:effectLst/>
                        </a:rPr>
                        <a:t> "abc"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</a:tr>
              <a:tr h="321504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!= or &lt;&gt;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Case sensitive exact string inequality comparison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col_name </a:t>
                      </a:r>
                      <a:r>
                        <a:rPr lang="en-CA" sz="2000" b="1">
                          <a:effectLst/>
                        </a:rPr>
                        <a:t>!=</a:t>
                      </a:r>
                      <a:r>
                        <a:rPr lang="en-CA" sz="2000">
                          <a:effectLst/>
                        </a:rPr>
                        <a:t> "abcd"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21504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LIKE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Case insensitive exact string comparison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col_name </a:t>
                      </a:r>
                      <a:r>
                        <a:rPr lang="en-CA" sz="2000" b="1">
                          <a:effectLst/>
                        </a:rPr>
                        <a:t>LIKE</a:t>
                      </a:r>
                      <a:r>
                        <a:rPr lang="en-CA" sz="2000">
                          <a:effectLst/>
                        </a:rPr>
                        <a:t> "ABC"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</a:tr>
              <a:tr h="321504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NOT LIKE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Case insensitive exact string inequality comparison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col_name </a:t>
                      </a:r>
                      <a:r>
                        <a:rPr lang="en-CA" sz="2000" b="1">
                          <a:effectLst/>
                        </a:rPr>
                        <a:t>NOT LIKE</a:t>
                      </a:r>
                      <a:r>
                        <a:rPr lang="en-CA" sz="2000">
                          <a:effectLst/>
                        </a:rPr>
                        <a:t> "ABCD"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886097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%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Used anywhere in a string to match a sequence of zero or more characters (only with LIKE or NOT LIKE)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col_name </a:t>
                      </a:r>
                      <a:r>
                        <a:rPr lang="en-CA" sz="2000" b="1">
                          <a:effectLst/>
                        </a:rPr>
                        <a:t>LIKE</a:t>
                      </a:r>
                      <a:r>
                        <a:rPr lang="en-CA" sz="2000">
                          <a:effectLst/>
                        </a:rPr>
                        <a:t> "%AT%"</a:t>
                      </a:r>
                      <a:br>
                        <a:rPr lang="en-CA" sz="2000">
                          <a:effectLst/>
                        </a:rPr>
                      </a:br>
                      <a:r>
                        <a:rPr lang="en-CA" sz="2000">
                          <a:effectLst/>
                        </a:rPr>
                        <a:t>(matches "</a:t>
                      </a:r>
                      <a:r>
                        <a:rPr lang="en-CA" sz="2000" u="sng">
                          <a:effectLst/>
                        </a:rPr>
                        <a:t>AT</a:t>
                      </a:r>
                      <a:r>
                        <a:rPr lang="en-CA" sz="2000">
                          <a:effectLst/>
                        </a:rPr>
                        <a:t>", "</a:t>
                      </a:r>
                      <a:r>
                        <a:rPr lang="en-CA" sz="2000" u="sng">
                          <a:effectLst/>
                        </a:rPr>
                        <a:t>AT</a:t>
                      </a:r>
                      <a:r>
                        <a:rPr lang="en-CA" sz="2000">
                          <a:effectLst/>
                        </a:rPr>
                        <a:t>TIC", "C</a:t>
                      </a:r>
                      <a:r>
                        <a:rPr lang="en-CA" sz="2000" u="sng">
                          <a:effectLst/>
                        </a:rPr>
                        <a:t>AT</a:t>
                      </a:r>
                      <a:r>
                        <a:rPr lang="en-CA" sz="2000">
                          <a:effectLst/>
                        </a:rPr>
                        <a:t>" or even "B</a:t>
                      </a:r>
                      <a:r>
                        <a:rPr lang="en-CA" sz="2000" u="sng">
                          <a:effectLst/>
                        </a:rPr>
                        <a:t>AT</a:t>
                      </a:r>
                      <a:r>
                        <a:rPr lang="en-CA" sz="2000">
                          <a:effectLst/>
                        </a:rPr>
                        <a:t>S")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</a:tr>
              <a:tr h="744949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_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Used anywhere in a string to match a single character (only with LIKE or NOT LIKE)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col_name </a:t>
                      </a:r>
                      <a:r>
                        <a:rPr lang="en-CA" sz="2000" b="1">
                          <a:effectLst/>
                        </a:rPr>
                        <a:t>LIKE</a:t>
                      </a:r>
                      <a:r>
                        <a:rPr lang="en-CA" sz="2000">
                          <a:effectLst/>
                        </a:rPr>
                        <a:t> "AN_"</a:t>
                      </a:r>
                      <a:br>
                        <a:rPr lang="en-CA" sz="2000">
                          <a:effectLst/>
                        </a:rPr>
                      </a:br>
                      <a:r>
                        <a:rPr lang="en-CA" sz="2000">
                          <a:effectLst/>
                        </a:rPr>
                        <a:t>(matches "</a:t>
                      </a:r>
                      <a:r>
                        <a:rPr lang="en-CA" sz="2000" u="sng">
                          <a:effectLst/>
                        </a:rPr>
                        <a:t>AN</a:t>
                      </a:r>
                      <a:r>
                        <a:rPr lang="en-CA" sz="2000">
                          <a:effectLst/>
                        </a:rPr>
                        <a:t>D", but not "</a:t>
                      </a:r>
                      <a:r>
                        <a:rPr lang="en-CA" sz="2000" u="sng">
                          <a:effectLst/>
                        </a:rPr>
                        <a:t>AN</a:t>
                      </a:r>
                      <a:r>
                        <a:rPr lang="en-CA" sz="2000">
                          <a:effectLst/>
                        </a:rPr>
                        <a:t>")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21504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IN (…)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String exists in a list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col_name </a:t>
                      </a:r>
                      <a:r>
                        <a:rPr lang="en-CA" sz="2000" b="1">
                          <a:effectLst/>
                        </a:rPr>
                        <a:t>IN</a:t>
                      </a:r>
                      <a:r>
                        <a:rPr lang="en-CA" sz="2000">
                          <a:effectLst/>
                        </a:rPr>
                        <a:t> ("A", "B", "C")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1"/>
                    </a:solidFill>
                  </a:tcPr>
                </a:tc>
              </a:tr>
              <a:tr h="462653">
                <a:tc>
                  <a:txBody>
                    <a:bodyPr/>
                    <a:lstStyle/>
                    <a:p>
                      <a:pPr algn="ctr" fontAlgn="t"/>
                      <a:r>
                        <a:rPr lang="en-CA" sz="2000">
                          <a:effectLst/>
                        </a:rPr>
                        <a:t>NOT IN (…)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>
                          <a:effectLst/>
                        </a:rPr>
                        <a:t>String does not exist in a list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000" dirty="0" err="1">
                          <a:effectLst/>
                        </a:rPr>
                        <a:t>col_name</a:t>
                      </a:r>
                      <a:r>
                        <a:rPr lang="en-CA" sz="2000" dirty="0">
                          <a:effectLst/>
                        </a:rPr>
                        <a:t> </a:t>
                      </a:r>
                      <a:r>
                        <a:rPr lang="en-CA" sz="2000" b="1" dirty="0">
                          <a:effectLst/>
                        </a:rPr>
                        <a:t>NOT IN</a:t>
                      </a:r>
                      <a:r>
                        <a:rPr lang="en-CA" sz="2000" dirty="0">
                          <a:effectLst/>
                        </a:rPr>
                        <a:t> ("D", "E", "F")</a:t>
                      </a:r>
                    </a:p>
                  </a:txBody>
                  <a:tcPr marL="19604" marR="19604" marT="19604" marB="19604">
                    <a:lnL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01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Writing SQL Queries: WHERE Keyword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Example: SELECT * FROM cats WHERE color = ‘B&amp;W’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r>
              <a:rPr lang="en-CA" b="1" dirty="0" smtClean="0"/>
              <a:t>Try </a:t>
            </a:r>
            <a:r>
              <a:rPr lang="en-CA" b="1" dirty="0"/>
              <a:t>it </a:t>
            </a:r>
            <a:r>
              <a:rPr lang="en-CA" b="1" dirty="0" smtClean="0"/>
              <a:t>yourself: </a:t>
            </a:r>
            <a:r>
              <a:rPr lang="en-CA" dirty="0"/>
              <a:t>Write a SELECT statement that </a:t>
            </a:r>
            <a:r>
              <a:rPr lang="en-CA" dirty="0" smtClean="0"/>
              <a:t>returns…</a:t>
            </a:r>
            <a:endParaRPr lang="en-CA" b="1" dirty="0"/>
          </a:p>
          <a:p>
            <a:pPr lvl="1"/>
            <a:r>
              <a:rPr lang="en-CA" dirty="0" smtClean="0"/>
              <a:t>All the data about cats </a:t>
            </a:r>
            <a:r>
              <a:rPr lang="en-CA" dirty="0"/>
              <a:t>who’s name </a:t>
            </a:r>
            <a:r>
              <a:rPr lang="en-CA" dirty="0" smtClean="0"/>
              <a:t>aren’t Deuce </a:t>
            </a:r>
          </a:p>
          <a:p>
            <a:pPr lvl="1"/>
            <a:r>
              <a:rPr lang="en-CA" dirty="0" smtClean="0"/>
              <a:t>The name and color of the cats who’s color starts with G</a:t>
            </a:r>
          </a:p>
          <a:p>
            <a:pPr lvl="1"/>
            <a:r>
              <a:rPr lang="en-CA" dirty="0" smtClean="0"/>
              <a:t>The names of the cats that have the letter a in their name</a:t>
            </a:r>
          </a:p>
          <a:p>
            <a:pPr lvl="1"/>
            <a:r>
              <a:rPr lang="en-CA" dirty="0"/>
              <a:t>The name and age of the cats who’s color’s second last letter is </a:t>
            </a:r>
            <a:r>
              <a:rPr lang="en-CA" dirty="0" smtClean="0"/>
              <a:t>e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41032"/>
              </p:ext>
            </p:extLst>
          </p:nvPr>
        </p:nvGraphicFramePr>
        <p:xfrm>
          <a:off x="1189052" y="2218377"/>
          <a:ext cx="75102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8"/>
                <a:gridCol w="949198"/>
                <a:gridCol w="593154"/>
                <a:gridCol w="852488"/>
                <a:gridCol w="912432"/>
                <a:gridCol w="3789871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Color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Weight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Likes_Belly_Rubs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Chico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5.2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</a:t>
                      </a:r>
                      <a:r>
                        <a:rPr lang="en-CA" baseline="0" dirty="0" smtClean="0"/>
                        <a:t>/</a:t>
                      </a:r>
                      <a:r>
                        <a:rPr lang="en-CA" dirty="0" smtClean="0"/>
                        <a:t>Yes</a:t>
                      </a:r>
                      <a:r>
                        <a:rPr lang="en-CA" baseline="0" dirty="0" smtClean="0"/>
                        <a:t> Please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Marilyn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FALSE/Good luck with that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94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Answers:</a:t>
            </a:r>
            <a:br>
              <a:rPr lang="en-CA" dirty="0" smtClean="0"/>
            </a:br>
            <a:r>
              <a:rPr lang="en-CA" dirty="0" smtClean="0"/>
              <a:t>Write </a:t>
            </a:r>
            <a:r>
              <a:rPr lang="en-CA" dirty="0"/>
              <a:t>a SELECT statement that returns…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6240"/>
          </a:xfrm>
        </p:spPr>
        <p:txBody>
          <a:bodyPr>
            <a:normAutofit/>
          </a:bodyPr>
          <a:lstStyle/>
          <a:p>
            <a:r>
              <a:rPr lang="en-CA" b="1" dirty="0" smtClean="0"/>
              <a:t>All </a:t>
            </a:r>
            <a:r>
              <a:rPr lang="en-CA" b="1" dirty="0"/>
              <a:t>the data about cats who’s name aren’t Deuce</a:t>
            </a:r>
            <a:endParaRPr lang="en-CA" b="1" dirty="0" smtClean="0"/>
          </a:p>
          <a:p>
            <a:pPr lvl="1"/>
            <a:r>
              <a:rPr lang="en-CA" dirty="0" smtClean="0"/>
              <a:t>SELECT * FROM cats WHERE name != </a:t>
            </a:r>
            <a:r>
              <a:rPr lang="en-CA" dirty="0"/>
              <a:t>'</a:t>
            </a:r>
            <a:r>
              <a:rPr lang="en-CA" dirty="0" smtClean="0"/>
              <a:t>Deuce</a:t>
            </a:r>
            <a:r>
              <a:rPr lang="en-CA" dirty="0"/>
              <a:t>'</a:t>
            </a:r>
            <a:endParaRPr lang="en-CA" dirty="0" smtClean="0"/>
          </a:p>
          <a:p>
            <a:r>
              <a:rPr lang="en-CA" b="1" dirty="0"/>
              <a:t>The name and color of the cats who’s color starts with </a:t>
            </a:r>
            <a:r>
              <a:rPr lang="en-CA" b="1" dirty="0" smtClean="0"/>
              <a:t>G</a:t>
            </a:r>
          </a:p>
          <a:p>
            <a:pPr lvl="1"/>
            <a:r>
              <a:rPr lang="en-CA" dirty="0"/>
              <a:t>SELECT name, color FROM cats WHERE color LIKE 'G</a:t>
            </a:r>
            <a:r>
              <a:rPr lang="en-CA" dirty="0" smtClean="0"/>
              <a:t>%'</a:t>
            </a:r>
          </a:p>
          <a:p>
            <a:r>
              <a:rPr lang="en-CA" b="1" dirty="0"/>
              <a:t>The names of the cats that have the letter </a:t>
            </a:r>
            <a:r>
              <a:rPr lang="en-CA" b="1" dirty="0" smtClean="0"/>
              <a:t>a </a:t>
            </a:r>
            <a:r>
              <a:rPr lang="en-CA" b="1" dirty="0"/>
              <a:t>in their name</a:t>
            </a:r>
          </a:p>
          <a:p>
            <a:pPr lvl="1"/>
            <a:r>
              <a:rPr lang="en-CA" dirty="0"/>
              <a:t>SELECT name FROM cats WHERE name LIKE </a:t>
            </a:r>
            <a:r>
              <a:rPr lang="en-CA" dirty="0" smtClean="0"/>
              <a:t>'%a%‘</a:t>
            </a:r>
          </a:p>
          <a:p>
            <a:r>
              <a:rPr lang="en-CA" b="1" dirty="0" smtClean="0"/>
              <a:t>The </a:t>
            </a:r>
            <a:r>
              <a:rPr lang="en-CA" b="1" dirty="0"/>
              <a:t>name and age of the cats who’s color’s second last letter is e</a:t>
            </a:r>
          </a:p>
          <a:p>
            <a:pPr lvl="1"/>
            <a:r>
              <a:rPr lang="en-CA" dirty="0"/>
              <a:t>SELECT name, age, color FROM cats WHERE color LIKE '%e_'</a:t>
            </a:r>
          </a:p>
        </p:txBody>
      </p:sp>
    </p:spTree>
    <p:extLst>
      <p:ext uri="{BB962C8B-B14F-4D97-AF65-F5344CB8AC3E}">
        <p14:creationId xmlns:p14="http://schemas.microsoft.com/office/powerpoint/2010/main" val="137093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REMEMBER: 2 Black and White Cats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 smtClean="0"/>
              <a:t>Marilyn 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506" r="20918" b="-1"/>
          <a:stretch/>
        </p:blipFill>
        <p:spPr>
          <a:xfrm rot="5400000">
            <a:off x="1925274" y="2359483"/>
            <a:ext cx="3281770" cy="373724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CA" dirty="0" smtClean="0"/>
              <a:t>Chico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49" y="2582863"/>
            <a:ext cx="4908902" cy="3286125"/>
          </a:xfrm>
        </p:spPr>
      </p:pic>
    </p:spTree>
    <p:extLst>
      <p:ext uri="{BB962C8B-B14F-4D97-AF65-F5344CB8AC3E}">
        <p14:creationId xmlns:p14="http://schemas.microsoft.com/office/powerpoint/2010/main" val="42149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Writing SQL Queries: </a:t>
            </a:r>
            <a:r>
              <a:rPr lang="en-CA" dirty="0" smtClean="0"/>
              <a:t>DISTINCT Keyword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The DISTINCT keyword removes all duplicate rows from any results your query would normally return</a:t>
            </a:r>
          </a:p>
          <a:p>
            <a:r>
              <a:rPr lang="en-CA" dirty="0" smtClean="0"/>
              <a:t>Example: SELECT DISTINCT color FROM cats WHERE color = 'B&amp;W'</a:t>
            </a:r>
          </a:p>
          <a:p>
            <a:endParaRPr lang="en-CA" dirty="0"/>
          </a:p>
          <a:p>
            <a:endParaRPr lang="en-CA" dirty="0" smtClean="0"/>
          </a:p>
          <a:p>
            <a:r>
              <a:rPr lang="en-CA" dirty="0" smtClean="0"/>
              <a:t>Remember that there are 2 cats that are black and white but only one is shown here. </a:t>
            </a:r>
          </a:p>
          <a:p>
            <a:r>
              <a:rPr lang="en-CA" dirty="0" smtClean="0"/>
              <a:t>If you run the above query without the DISTINCT keyword then you get this: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351030"/>
              </p:ext>
            </p:extLst>
          </p:nvPr>
        </p:nvGraphicFramePr>
        <p:xfrm>
          <a:off x="1189052" y="2945965"/>
          <a:ext cx="852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488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Color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75484"/>
              </p:ext>
            </p:extLst>
          </p:nvPr>
        </p:nvGraphicFramePr>
        <p:xfrm>
          <a:off x="1189052" y="4833760"/>
          <a:ext cx="8524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488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Color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1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Writing SQL Queries: </a:t>
            </a:r>
            <a:r>
              <a:rPr lang="en-CA" dirty="0" smtClean="0"/>
              <a:t>ORDER BY Keyword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66576"/>
          </a:xfrm>
        </p:spPr>
        <p:txBody>
          <a:bodyPr>
            <a:normAutofit/>
          </a:bodyPr>
          <a:lstStyle/>
          <a:p>
            <a:r>
              <a:rPr lang="en-CA" dirty="0"/>
              <a:t>The ORDER BY keyword obviously orders the output by a certain criteria. </a:t>
            </a:r>
          </a:p>
          <a:p>
            <a:r>
              <a:rPr lang="en-CA" dirty="0"/>
              <a:t>This can be done with numbers (ascending or descending), words (alphabetical or unalphabetical), date/time (past to future or future to past) or any other attribute</a:t>
            </a:r>
          </a:p>
          <a:p>
            <a:r>
              <a:rPr lang="en-CA" dirty="0"/>
              <a:t>The keyword ASC </a:t>
            </a:r>
            <a:r>
              <a:rPr lang="en-CA" dirty="0" smtClean="0"/>
              <a:t>(default)or </a:t>
            </a:r>
            <a:r>
              <a:rPr lang="en-CA" dirty="0"/>
              <a:t>DESC is added to the end of the query in order to control the ordering</a:t>
            </a:r>
          </a:p>
          <a:p>
            <a:r>
              <a:rPr lang="en-CA" dirty="0" smtClean="0"/>
              <a:t>Example: SELECT name, age FROM cats ORDER BY age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49796"/>
              </p:ext>
            </p:extLst>
          </p:nvPr>
        </p:nvGraphicFramePr>
        <p:xfrm>
          <a:off x="1185772" y="4086507"/>
          <a:ext cx="15423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198"/>
                <a:gridCol w="593154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Name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Age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Leona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Marilyn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6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Deuce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7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Chico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Kiki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Writing SQL Queries: </a:t>
            </a:r>
            <a:r>
              <a:rPr lang="en-CA" dirty="0" smtClean="0"/>
              <a:t>LIMIT and OFFSET Keyword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66576"/>
          </a:xfrm>
        </p:spPr>
        <p:txBody>
          <a:bodyPr>
            <a:normAutofit/>
          </a:bodyPr>
          <a:lstStyle/>
          <a:p>
            <a:r>
              <a:rPr lang="en-CA" dirty="0"/>
              <a:t>The LIMIT </a:t>
            </a:r>
            <a:r>
              <a:rPr lang="en-CA" dirty="0" smtClean="0"/>
              <a:t>keyword reduces </a:t>
            </a:r>
            <a:r>
              <a:rPr lang="en-CA" dirty="0"/>
              <a:t>the number of rows </a:t>
            </a:r>
            <a:r>
              <a:rPr lang="en-CA" dirty="0" smtClean="0"/>
              <a:t>returned, </a:t>
            </a:r>
            <a:r>
              <a:rPr lang="en-CA" dirty="0"/>
              <a:t>and the optional OFFSET </a:t>
            </a:r>
            <a:r>
              <a:rPr lang="en-CA" dirty="0" smtClean="0"/>
              <a:t>specifies </a:t>
            </a:r>
            <a:r>
              <a:rPr lang="en-CA" dirty="0"/>
              <a:t>where to begin counting the </a:t>
            </a:r>
            <a:r>
              <a:rPr lang="en-CA" dirty="0" smtClean="0"/>
              <a:t>offset from</a:t>
            </a:r>
          </a:p>
          <a:p>
            <a:r>
              <a:rPr lang="en-CA" dirty="0" smtClean="0"/>
              <a:t>Lets say I want to get the 2 lightest cats names but I don’t want to include the lightest (Leona) because she’s the youngest.</a:t>
            </a:r>
          </a:p>
          <a:p>
            <a:r>
              <a:rPr lang="en-CA" dirty="0" smtClean="0"/>
              <a:t>SELECT name FROM cats ORDER BY weight LIMIT 2 OFFSET 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04806"/>
              </p:ext>
            </p:extLst>
          </p:nvPr>
        </p:nvGraphicFramePr>
        <p:xfrm>
          <a:off x="1195603" y="3762044"/>
          <a:ext cx="9491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198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Name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Deuce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Kiki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37924"/>
              </p:ext>
            </p:extLst>
          </p:nvPr>
        </p:nvGraphicFramePr>
        <p:xfrm>
          <a:off x="9192509" y="3054122"/>
          <a:ext cx="18616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198"/>
                <a:gridCol w="912432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Name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Weight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Leona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3.8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Deuce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4.0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Marilyn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4.2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Kiki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4.5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Chico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5.2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24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Setup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Download PostgreSQL. During the installation, set up your server. </a:t>
            </a:r>
          </a:p>
          <a:p>
            <a:r>
              <a:rPr lang="en-CA" b="1" dirty="0"/>
              <a:t>IMPORTANT:</a:t>
            </a:r>
            <a:r>
              <a:rPr lang="en-CA" dirty="0"/>
              <a:t> Remember the username and password you entered</a:t>
            </a:r>
          </a:p>
          <a:p>
            <a:r>
              <a:rPr lang="en-CA" dirty="0"/>
              <a:t>https://www.postgresql.org/download/ </a:t>
            </a:r>
          </a:p>
          <a:p>
            <a:endParaRPr lang="en-CA" dirty="0" smtClean="0"/>
          </a:p>
          <a:p>
            <a:r>
              <a:rPr lang="en-CA" dirty="0" smtClean="0"/>
              <a:t>Download </a:t>
            </a:r>
            <a:r>
              <a:rPr lang="en-CA" dirty="0" err="1" smtClean="0"/>
              <a:t>Jetbrains</a:t>
            </a:r>
            <a:r>
              <a:rPr lang="en-CA" dirty="0" smtClean="0"/>
              <a:t> </a:t>
            </a:r>
            <a:r>
              <a:rPr lang="en-CA" dirty="0" err="1" smtClean="0"/>
              <a:t>DataGrip</a:t>
            </a:r>
            <a:r>
              <a:rPr lang="en-CA" dirty="0" smtClean="0"/>
              <a:t> (30 day trial or get a student account so you can use it for FREE)</a:t>
            </a:r>
          </a:p>
          <a:p>
            <a:r>
              <a:rPr lang="en-CA" dirty="0"/>
              <a:t>https://</a:t>
            </a:r>
            <a:r>
              <a:rPr lang="en-CA" dirty="0" smtClean="0"/>
              <a:t>www.jetbrains.com/datagrip/</a:t>
            </a:r>
          </a:p>
        </p:txBody>
      </p:sp>
    </p:spTree>
    <p:extLst>
      <p:ext uri="{BB962C8B-B14F-4D97-AF65-F5344CB8AC3E}">
        <p14:creationId xmlns:p14="http://schemas.microsoft.com/office/powerpoint/2010/main" val="27579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Deuce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" t="10704" r="81" b="16194"/>
          <a:stretch/>
        </p:blipFill>
        <p:spPr>
          <a:xfrm rot="10800000">
            <a:off x="1607573" y="0"/>
            <a:ext cx="8976855" cy="4921738"/>
          </a:xfrm>
        </p:spPr>
      </p:pic>
    </p:spTree>
    <p:extLst>
      <p:ext uri="{BB962C8B-B14F-4D97-AF65-F5344CB8AC3E}">
        <p14:creationId xmlns:p14="http://schemas.microsoft.com/office/powerpoint/2010/main" val="23812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REVIEW SELECT STATEMENTS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SELECT </a:t>
            </a:r>
            <a:r>
              <a:rPr lang="en-CA" dirty="0" smtClean="0"/>
              <a:t>columnName1, columnName2, </a:t>
            </a:r>
            <a:r>
              <a:rPr lang="en-CA" dirty="0"/>
              <a:t>…</a:t>
            </a:r>
          </a:p>
          <a:p>
            <a:r>
              <a:rPr lang="en-CA" dirty="0"/>
              <a:t>FROM </a:t>
            </a:r>
            <a:r>
              <a:rPr lang="en-CA" dirty="0" err="1" smtClean="0"/>
              <a:t>tableName</a:t>
            </a:r>
            <a:endParaRPr lang="en-CA" dirty="0"/>
          </a:p>
          <a:p>
            <a:r>
              <a:rPr lang="en-CA" dirty="0"/>
              <a:t>WHERE condition(s)</a:t>
            </a:r>
          </a:p>
          <a:p>
            <a:r>
              <a:rPr lang="en-CA" dirty="0"/>
              <a:t>ORDER BY column ASC/DESC</a:t>
            </a:r>
          </a:p>
          <a:p>
            <a:r>
              <a:rPr lang="en-CA" dirty="0"/>
              <a:t>LIMIT </a:t>
            </a:r>
            <a:r>
              <a:rPr lang="en-CA" dirty="0" err="1"/>
              <a:t>num_limit</a:t>
            </a:r>
            <a:r>
              <a:rPr lang="en-CA" dirty="0"/>
              <a:t> OFFSET </a:t>
            </a:r>
            <a:r>
              <a:rPr lang="en-CA" dirty="0" err="1"/>
              <a:t>num_offset</a:t>
            </a:r>
            <a:r>
              <a:rPr lang="en-CA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759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MOVIES Database Snapshot</a:t>
            </a:r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720459"/>
              </p:ext>
            </p:extLst>
          </p:nvPr>
        </p:nvGraphicFramePr>
        <p:xfrm>
          <a:off x="1170036" y="2061025"/>
          <a:ext cx="9017995" cy="218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99"/>
                <a:gridCol w="3824923"/>
                <a:gridCol w="1953006"/>
                <a:gridCol w="968589"/>
                <a:gridCol w="968589"/>
                <a:gridCol w="968589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smtClean="0">
                          <a:effectLst/>
                        </a:rPr>
                        <a:t>id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smtClean="0">
                          <a:effectLst/>
                        </a:rPr>
                        <a:t>Title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smtClean="0">
                          <a:effectLst/>
                        </a:rPr>
                        <a:t>Director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smtClean="0">
                          <a:effectLst/>
                        </a:rPr>
                        <a:t>Year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smtClean="0">
                          <a:effectLst/>
                        </a:rPr>
                        <a:t>Length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 smtClean="0">
                          <a:effectLst/>
                        </a:rPr>
                        <a:t>Rating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21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Robert Luketic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2008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123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6.8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The Avengers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Joss </a:t>
                      </a:r>
                      <a:r>
                        <a:rPr lang="en-CA" sz="2000" u="none" strike="noStrike" dirty="0" err="1">
                          <a:effectLst/>
                        </a:rPr>
                        <a:t>Whedon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2012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143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8.1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Captain America: The Winter Soldier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Joe Russo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2014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136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7.8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The Dark Knight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Christopher Nolan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2008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152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5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Dead Poets Society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Peter Weir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1989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128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8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6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Death of a Superhero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Ian Fitzgibbon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2011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97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7.1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PRACTICE – WRITE A SELECT STATEMENT THAT RETURNS…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The </a:t>
            </a:r>
            <a:r>
              <a:rPr lang="en-CA" dirty="0"/>
              <a:t>title and duration of movies with a running time of less than 2 hours, ordered by length (longest to shortest)</a:t>
            </a:r>
            <a:endParaRPr lang="en-CA" dirty="0" smtClean="0"/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The title and year of movies made between 2000 and 2010 (exclusive) in alphabetical order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All the data about the last 3 movies made before the year 2000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The directors of movies made in the last 20 years with a rating of 8.5 or higher (no duplicates)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The titles of the 3</a:t>
            </a:r>
            <a:r>
              <a:rPr lang="en-CA" baseline="30000" dirty="0" smtClean="0"/>
              <a:t>rd</a:t>
            </a:r>
            <a:r>
              <a:rPr lang="en-CA" dirty="0" smtClean="0"/>
              <a:t> and 4</a:t>
            </a:r>
            <a:r>
              <a:rPr lang="en-CA" baseline="30000" dirty="0" smtClean="0"/>
              <a:t>th</a:t>
            </a:r>
            <a:r>
              <a:rPr lang="en-CA" dirty="0" smtClean="0"/>
              <a:t> longest movies in the database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757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Setup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745972" cy="4023360"/>
          </a:xfrm>
        </p:spPr>
        <p:txBody>
          <a:bodyPr>
            <a:normAutofit/>
          </a:bodyPr>
          <a:lstStyle/>
          <a:p>
            <a:r>
              <a:rPr lang="en-CA" dirty="0"/>
              <a:t>In </a:t>
            </a:r>
            <a:r>
              <a:rPr lang="en-CA" dirty="0" err="1"/>
              <a:t>DataGrip</a:t>
            </a:r>
            <a:r>
              <a:rPr lang="en-CA" dirty="0"/>
              <a:t>, add a new </a:t>
            </a:r>
            <a:r>
              <a:rPr lang="en-CA" dirty="0" smtClean="0"/>
              <a:t>PostgreSQL </a:t>
            </a:r>
            <a:r>
              <a:rPr lang="en-CA" dirty="0"/>
              <a:t>Data Source. Add in the username and password from the PostgreSQL </a:t>
            </a:r>
            <a:r>
              <a:rPr lang="en-CA" dirty="0" smtClean="0"/>
              <a:t>setup</a:t>
            </a:r>
            <a:r>
              <a:rPr lang="en-CA" dirty="0"/>
              <a:t> </a:t>
            </a:r>
            <a:r>
              <a:rPr lang="en-CA" dirty="0" smtClean="0"/>
              <a:t>(see User and Password textbox in the picture to the right)</a:t>
            </a:r>
          </a:p>
          <a:p>
            <a:r>
              <a:rPr lang="en-CA" dirty="0" smtClean="0"/>
              <a:t>Be sure to test the connection to your server (click the Test Connection button). It should say Successful next to the button.</a:t>
            </a:r>
          </a:p>
          <a:p>
            <a:r>
              <a:rPr lang="en-CA" dirty="0" smtClean="0"/>
              <a:t>Click OK</a:t>
            </a:r>
          </a:p>
          <a:p>
            <a:r>
              <a:rPr lang="en-CA" dirty="0" smtClean="0"/>
              <a:t>Run the SQL file that was provided to you. It’ll create the tables you need for this workshop.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917" y="1845734"/>
            <a:ext cx="4810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9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6307"/>
            <a:ext cx="10058400" cy="4023360"/>
          </a:xfrm>
        </p:spPr>
        <p:txBody>
          <a:bodyPr/>
          <a:lstStyle/>
          <a:p>
            <a:r>
              <a:rPr lang="en-CA" dirty="0" smtClean="0"/>
              <a:t>SQL stands for Structured Query Language</a:t>
            </a:r>
          </a:p>
          <a:p>
            <a:r>
              <a:rPr lang="en-CA" dirty="0"/>
              <a:t>Used </a:t>
            </a:r>
            <a:r>
              <a:rPr lang="en-CA" dirty="0" smtClean="0"/>
              <a:t>to query, manipulate and transform data in databases</a:t>
            </a:r>
          </a:p>
          <a:p>
            <a:r>
              <a:rPr lang="en-CA" dirty="0" smtClean="0"/>
              <a:t>Data is stored in tables or a series of 2-D arrays</a:t>
            </a:r>
          </a:p>
          <a:p>
            <a:r>
              <a:rPr lang="en-CA" dirty="0" smtClean="0"/>
              <a:t>There many different kinds of SQL databases (PostgreSQL</a:t>
            </a:r>
            <a:r>
              <a:rPr lang="en-CA" dirty="0"/>
              <a:t>, SQLite, </a:t>
            </a:r>
            <a:r>
              <a:rPr lang="en-CA" dirty="0" smtClean="0"/>
              <a:t>MySQL). </a:t>
            </a:r>
            <a:r>
              <a:rPr lang="en-CA" dirty="0"/>
              <a:t>The </a:t>
            </a:r>
            <a:r>
              <a:rPr lang="en-CA" dirty="0" smtClean="0"/>
              <a:t>main difference </a:t>
            </a:r>
            <a:r>
              <a:rPr lang="en-CA" dirty="0"/>
              <a:t>is the vendor behind them and a few </a:t>
            </a:r>
            <a:r>
              <a:rPr lang="en-CA" dirty="0" smtClean="0"/>
              <a:t>features. </a:t>
            </a:r>
          </a:p>
          <a:p>
            <a:r>
              <a:rPr lang="en-CA" dirty="0" smtClean="0"/>
              <a:t>Don’t worry about this.</a:t>
            </a:r>
          </a:p>
          <a:p>
            <a:r>
              <a:rPr lang="en-CA" dirty="0" smtClean="0"/>
              <a:t>The SQL queries you will be learning are supported by all of these implementations. </a:t>
            </a:r>
          </a:p>
        </p:txBody>
      </p:sp>
    </p:spTree>
    <p:extLst>
      <p:ext uri="{BB962C8B-B14F-4D97-AF65-F5344CB8AC3E}">
        <p14:creationId xmlns:p14="http://schemas.microsoft.com/office/powerpoint/2010/main" val="41584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a Database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02551"/>
          </a:xfrm>
        </p:spPr>
        <p:txBody>
          <a:bodyPr>
            <a:normAutofit/>
          </a:bodyPr>
          <a:lstStyle/>
          <a:p>
            <a:r>
              <a:rPr lang="en-CA" dirty="0" smtClean="0"/>
              <a:t>A collection of related tables (think of a table as an Excel spreadsheet) with a fixed number of columns for each attribute related to the data</a:t>
            </a:r>
          </a:p>
          <a:p>
            <a:r>
              <a:rPr lang="en-CA" dirty="0" smtClean="0"/>
              <a:t>If I had a database about cats, then I would have a table dedicated information about the cats. This way I could answer questions like which cats are less than 5 years old or how many cats have the name Fluffy?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62711"/>
              </p:ext>
            </p:extLst>
          </p:nvPr>
        </p:nvGraphicFramePr>
        <p:xfrm>
          <a:off x="2270600" y="3874511"/>
          <a:ext cx="751021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8"/>
                <a:gridCol w="949198"/>
                <a:gridCol w="593154"/>
                <a:gridCol w="852488"/>
                <a:gridCol w="912432"/>
                <a:gridCol w="3789871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Color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Weight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Likes_Belly_Rubs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Chico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5.2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</a:t>
                      </a:r>
                      <a:r>
                        <a:rPr lang="en-CA" baseline="0" dirty="0" smtClean="0"/>
                        <a:t>/</a:t>
                      </a:r>
                      <a:r>
                        <a:rPr lang="en-CA" dirty="0" smtClean="0"/>
                        <a:t>Yes</a:t>
                      </a:r>
                      <a:r>
                        <a:rPr lang="en-CA" baseline="0" dirty="0" smtClean="0"/>
                        <a:t> Please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Marilyn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FALSE/Good luck with that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Leona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Ginger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3.8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TRUE/GIVE ME ALL THE BELLY RUBS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Kiki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Grey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FALSE/You’re </a:t>
                      </a:r>
                      <a:r>
                        <a:rPr lang="en-CA" dirty="0" err="1" smtClean="0"/>
                        <a:t>gonna</a:t>
                      </a:r>
                      <a:r>
                        <a:rPr lang="en-CA" dirty="0" smtClean="0"/>
                        <a:t> lose a hand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Deuce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White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TRUE/Why did</a:t>
                      </a:r>
                      <a:r>
                        <a:rPr lang="en-CA" baseline="0" dirty="0" smtClean="0"/>
                        <a:t> you stop? Pet me more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178" y="4936713"/>
            <a:ext cx="10113645" cy="1921287"/>
          </a:xfrm>
        </p:spPr>
        <p:txBody>
          <a:bodyPr anchor="ctr"/>
          <a:lstStyle/>
          <a:p>
            <a:pPr algn="ctr"/>
            <a:r>
              <a:rPr lang="en-CA" dirty="0"/>
              <a:t>Kitty </a:t>
            </a:r>
            <a:r>
              <a:rPr lang="en-CA" dirty="0" smtClean="0"/>
              <a:t>(</a:t>
            </a:r>
            <a:r>
              <a:rPr lang="en-CA" dirty="0" err="1" smtClean="0"/>
              <a:t>felis</a:t>
            </a:r>
            <a:r>
              <a:rPr lang="en-CA" dirty="0" smtClean="0"/>
              <a:t> </a:t>
            </a:r>
            <a:r>
              <a:rPr lang="en-CA" dirty="0" err="1"/>
              <a:t>silvestris</a:t>
            </a:r>
            <a:r>
              <a:rPr lang="en-CA" dirty="0"/>
              <a:t> </a:t>
            </a:r>
            <a:r>
              <a:rPr lang="en-CA" dirty="0" err="1" smtClean="0"/>
              <a:t>catus</a:t>
            </a:r>
            <a:r>
              <a:rPr lang="en-CA" dirty="0" smtClean="0"/>
              <a:t>)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1" y="4713"/>
            <a:ext cx="6575999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Writing SQL Queries: SELECT Statements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CA" b="1" dirty="0"/>
              <a:t>SELECT * FROM </a:t>
            </a:r>
            <a:r>
              <a:rPr lang="en-CA" b="1" dirty="0" err="1"/>
              <a:t>tableName</a:t>
            </a:r>
            <a:endParaRPr lang="en-CA" b="1" dirty="0"/>
          </a:p>
          <a:p>
            <a:r>
              <a:rPr lang="en-CA" i="1" dirty="0"/>
              <a:t>Give me all the columns from </a:t>
            </a:r>
            <a:r>
              <a:rPr lang="en-CA" i="1" dirty="0" err="1"/>
              <a:t>tableName</a:t>
            </a:r>
            <a:endParaRPr lang="en-CA" i="1" dirty="0"/>
          </a:p>
          <a:p>
            <a:endParaRPr lang="en-CA" dirty="0" smtClean="0"/>
          </a:p>
          <a:p>
            <a:r>
              <a:rPr lang="en-CA" dirty="0" smtClean="0"/>
              <a:t>Example: SELECT * FROM cats</a:t>
            </a:r>
            <a:endParaRPr lang="en-CA" dirty="0"/>
          </a:p>
        </p:txBody>
      </p:sp>
      <p:pic>
        <p:nvPicPr>
          <p:cNvPr id="1026" name="Picture 2" descr="https://sd.keepcalm-o-matic.co.uk/i/i-want-it-all-and-i-want-it-now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65" y="1845734"/>
            <a:ext cx="2785338" cy="32495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3127"/>
              </p:ext>
            </p:extLst>
          </p:nvPr>
        </p:nvGraphicFramePr>
        <p:xfrm>
          <a:off x="1198884" y="3644054"/>
          <a:ext cx="751021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8"/>
                <a:gridCol w="949198"/>
                <a:gridCol w="593154"/>
                <a:gridCol w="852488"/>
                <a:gridCol w="912432"/>
                <a:gridCol w="3789871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Color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Weight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Likes_Belly_Rubs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Chico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5.2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</a:t>
                      </a:r>
                      <a:r>
                        <a:rPr lang="en-CA" baseline="0" dirty="0" smtClean="0"/>
                        <a:t>/</a:t>
                      </a:r>
                      <a:r>
                        <a:rPr lang="en-CA" dirty="0" smtClean="0"/>
                        <a:t>Yes</a:t>
                      </a:r>
                      <a:r>
                        <a:rPr lang="en-CA" baseline="0" dirty="0" smtClean="0"/>
                        <a:t> Please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Marilyn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B&amp;W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FALSE/Good luck with that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Leona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Ginger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3.8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TRUE/GIVE ME ALL THE BELLY RUBS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Kiki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Grey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FALSE/You’re </a:t>
                      </a:r>
                      <a:r>
                        <a:rPr lang="en-CA" dirty="0" err="1" smtClean="0"/>
                        <a:t>gonna</a:t>
                      </a:r>
                      <a:r>
                        <a:rPr lang="en-CA" dirty="0" smtClean="0"/>
                        <a:t> lose a hand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Deuce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White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4.0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TRUE/Why did</a:t>
                      </a:r>
                      <a:r>
                        <a:rPr lang="en-CA" baseline="0" dirty="0" smtClean="0"/>
                        <a:t> you stop? Pet me more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6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Writing SQL Queries: SELECT Statements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CA" b="1" dirty="0" smtClean="0"/>
              <a:t>SELECT columnName1, column2, … </a:t>
            </a:r>
            <a:r>
              <a:rPr lang="en-CA" b="1" dirty="0" err="1" smtClean="0"/>
              <a:t>columnNameN</a:t>
            </a:r>
            <a:r>
              <a:rPr lang="en-CA" b="1" dirty="0" smtClean="0"/>
              <a:t> FROM </a:t>
            </a:r>
            <a:r>
              <a:rPr lang="en-CA" b="1" dirty="0" err="1" smtClean="0"/>
              <a:t>tableName</a:t>
            </a:r>
            <a:endParaRPr lang="en-CA" b="1" dirty="0" smtClean="0"/>
          </a:p>
          <a:p>
            <a:r>
              <a:rPr lang="en-CA" i="1" dirty="0" smtClean="0"/>
              <a:t>Give me these columns from </a:t>
            </a:r>
            <a:r>
              <a:rPr lang="en-CA" i="1" dirty="0" err="1" smtClean="0"/>
              <a:t>tableName</a:t>
            </a:r>
            <a:endParaRPr lang="en-CA" i="1" dirty="0" smtClean="0"/>
          </a:p>
          <a:p>
            <a:endParaRPr lang="en-CA" i="1" dirty="0" smtClean="0"/>
          </a:p>
          <a:p>
            <a:r>
              <a:rPr lang="en-CA" dirty="0" smtClean="0"/>
              <a:t>Example: SELECT Name, </a:t>
            </a:r>
            <a:r>
              <a:rPr lang="en-CA" dirty="0" err="1" smtClean="0"/>
              <a:t>Likes_Belly_Rubs</a:t>
            </a:r>
            <a:r>
              <a:rPr lang="en-CA" dirty="0" smtClean="0"/>
              <a:t> FROM cats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356166"/>
              </p:ext>
            </p:extLst>
          </p:nvPr>
        </p:nvGraphicFramePr>
        <p:xfrm>
          <a:off x="1198884" y="3752428"/>
          <a:ext cx="47390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198"/>
                <a:gridCol w="3789871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Name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Likes_Belly_Rubs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Chico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</a:t>
                      </a:r>
                      <a:r>
                        <a:rPr lang="en-CA" baseline="0" dirty="0" smtClean="0"/>
                        <a:t>/</a:t>
                      </a:r>
                      <a:r>
                        <a:rPr lang="en-CA" dirty="0" smtClean="0"/>
                        <a:t>Yes</a:t>
                      </a:r>
                      <a:r>
                        <a:rPr lang="en-CA" baseline="0" dirty="0" smtClean="0"/>
                        <a:t> Please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Marilyn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FALSE/Good luck with that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Leona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TRUE/GIVE ME ALL THE BELLY RUBS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Kiki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FALSE/You’re </a:t>
                      </a:r>
                      <a:r>
                        <a:rPr lang="en-CA" dirty="0" err="1" smtClean="0"/>
                        <a:t>gonna</a:t>
                      </a:r>
                      <a:r>
                        <a:rPr lang="en-CA" dirty="0" smtClean="0"/>
                        <a:t> lose a hand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Deuce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TRUE/Why did</a:t>
                      </a:r>
                      <a:r>
                        <a:rPr lang="en-CA" baseline="0" dirty="0" smtClean="0"/>
                        <a:t> you stop? Pet me more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6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Writing SQL Queries: SELECT Statements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CA" b="1" dirty="0" smtClean="0"/>
              <a:t>Try it yourself</a:t>
            </a:r>
          </a:p>
          <a:p>
            <a:r>
              <a:rPr lang="en-CA" dirty="0" smtClean="0"/>
              <a:t>Write a SELECT statement that gives you the name, age and color of each cat</a:t>
            </a:r>
          </a:p>
          <a:p>
            <a:pPr lvl="1"/>
            <a:r>
              <a:rPr lang="en-CA" dirty="0" smtClean="0"/>
              <a:t>SELECT name, age, color FROM cat</a:t>
            </a:r>
            <a:endParaRPr lang="en-CA" dirty="0"/>
          </a:p>
          <a:p>
            <a:r>
              <a:rPr lang="en-CA" dirty="0" smtClean="0"/>
              <a:t>TIP: SQL is case insensitive. This means </a:t>
            </a:r>
            <a:r>
              <a:rPr lang="en-CA" dirty="0" err="1" smtClean="0"/>
              <a:t>sEleCT</a:t>
            </a:r>
            <a:r>
              <a:rPr lang="en-CA" dirty="0" smtClean="0"/>
              <a:t> * </a:t>
            </a:r>
            <a:r>
              <a:rPr lang="en-CA" dirty="0" err="1" smtClean="0"/>
              <a:t>fROm</a:t>
            </a:r>
            <a:r>
              <a:rPr lang="en-CA" dirty="0" smtClean="0"/>
              <a:t> </a:t>
            </a:r>
            <a:r>
              <a:rPr lang="en-CA" dirty="0" err="1" smtClean="0"/>
              <a:t>caTS</a:t>
            </a:r>
            <a:r>
              <a:rPr lang="en-CA" dirty="0" smtClean="0"/>
              <a:t> is the same as SELECT * FROM cats</a:t>
            </a:r>
          </a:p>
        </p:txBody>
      </p:sp>
    </p:spTree>
    <p:extLst>
      <p:ext uri="{BB962C8B-B14F-4D97-AF65-F5344CB8AC3E}">
        <p14:creationId xmlns:p14="http://schemas.microsoft.com/office/powerpoint/2010/main" val="170221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4200</TotalTime>
  <Words>1665</Words>
  <Application>Microsoft Office PowerPoint</Application>
  <PresentationFormat>Widescreen</PresentationFormat>
  <Paragraphs>361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Retrospect</vt:lpstr>
      <vt:lpstr>SQL WORKSHOP SERIES</vt:lpstr>
      <vt:lpstr>Setup</vt:lpstr>
      <vt:lpstr>Setup</vt:lpstr>
      <vt:lpstr>Intro</vt:lpstr>
      <vt:lpstr>What is a Database</vt:lpstr>
      <vt:lpstr>Kitty (felis silvestris catus)</vt:lpstr>
      <vt:lpstr>Writing SQL Queries: SELECT Statements</vt:lpstr>
      <vt:lpstr>Writing SQL Queries: SELECT Statements</vt:lpstr>
      <vt:lpstr>Writing SQL Queries: SELECT Statements</vt:lpstr>
      <vt:lpstr>Writing SQL Queries: WHERE Keyword</vt:lpstr>
      <vt:lpstr>Writing SQL Queries: WHERE Keyword</vt:lpstr>
      <vt:lpstr>Answers: Write a SELECT statement that returns…</vt:lpstr>
      <vt:lpstr>Writing SQL Queries: WHERE Keyword</vt:lpstr>
      <vt:lpstr>Writing SQL Queries: WHERE Keyword</vt:lpstr>
      <vt:lpstr>Answers: Write a SELECT statement that returns…</vt:lpstr>
      <vt:lpstr>REMEMBER: 2 Black and White Cats</vt:lpstr>
      <vt:lpstr>Writing SQL Queries: DISTINCT Keyword</vt:lpstr>
      <vt:lpstr>Writing SQL Queries: ORDER BY Keyword</vt:lpstr>
      <vt:lpstr>Writing SQL Queries: LIMIT and OFFSET Keyword</vt:lpstr>
      <vt:lpstr>Deuce</vt:lpstr>
      <vt:lpstr>REVIEW SELECT STATEMENTS</vt:lpstr>
      <vt:lpstr>MOVIES Database Snapshot</vt:lpstr>
      <vt:lpstr>PRACTICE – WRITE A SELECT STATEMENT THAT RETURNS…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WORKSHOP SERIES</dc:title>
  <dc:creator>Sean G</dc:creator>
  <cp:lastModifiedBy>Sean G</cp:lastModifiedBy>
  <cp:revision>47</cp:revision>
  <dcterms:created xsi:type="dcterms:W3CDTF">2017-11-02T01:15:08Z</dcterms:created>
  <dcterms:modified xsi:type="dcterms:W3CDTF">2017-11-04T23:15:26Z</dcterms:modified>
</cp:coreProperties>
</file>